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5"/>
  </p:handoutMasterIdLst>
  <p:sldIdLst>
    <p:sldId id="256" r:id="rId2"/>
    <p:sldId id="289" r:id="rId3"/>
    <p:sldId id="290" r:id="rId4"/>
    <p:sldId id="291" r:id="rId5"/>
    <p:sldId id="293" r:id="rId6"/>
    <p:sldId id="301" r:id="rId7"/>
    <p:sldId id="298" r:id="rId8"/>
    <p:sldId id="294" r:id="rId9"/>
    <p:sldId id="292" r:id="rId10"/>
    <p:sldId id="296" r:id="rId11"/>
    <p:sldId id="302" r:id="rId12"/>
    <p:sldId id="300" r:id="rId13"/>
    <p:sldId id="299" r:id="rId14"/>
    <p:sldId id="295" r:id="rId15"/>
    <p:sldId id="303" r:id="rId16"/>
    <p:sldId id="304" r:id="rId17"/>
    <p:sldId id="306" r:id="rId18"/>
    <p:sldId id="307" r:id="rId19"/>
    <p:sldId id="308" r:id="rId20"/>
    <p:sldId id="309" r:id="rId21"/>
    <p:sldId id="305" r:id="rId22"/>
    <p:sldId id="311" r:id="rId23"/>
    <p:sldId id="287" r:id="rId24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7">
          <p15:clr>
            <a:srgbClr val="A4A3A4"/>
          </p15:clr>
        </p15:guide>
        <p15:guide id="2" pos="6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9" autoAdjust="0"/>
    <p:restoredTop sz="94576" autoAdjust="0"/>
  </p:normalViewPr>
  <p:slideViewPr>
    <p:cSldViewPr>
      <p:cViewPr varScale="1">
        <p:scale>
          <a:sx n="116" d="100"/>
          <a:sy n="116" d="100"/>
        </p:scale>
        <p:origin x="102" y="384"/>
      </p:cViewPr>
      <p:guideLst>
        <p:guide orient="horz" pos="1757"/>
        <p:guide pos="6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F67D2-1D7E-4B5E-B6D3-5F180697BDFD}" type="datetimeFigureOut">
              <a:rPr lang="cs-CZ" smtClean="0"/>
              <a:t>23.10.2019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9565E-A7A2-4843-9818-2E84AC50CE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82050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Jméno autora/autorů</a:t>
            </a:r>
            <a:endParaRPr lang="cs-CZ" dirty="0"/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/>
              <a:t>MINISTERSTVO PRO MÍSTNÍ ROZVOJ 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sz="2000" b="1" dirty="0" smtClean="0"/>
              <a:t>Národní orgán pro koordinaci</a:t>
            </a:r>
            <a:endParaRPr lang="cs-CZ" sz="2000" b="1" dirty="0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 smtClean="0"/>
              <a:t>Název prezentace</a:t>
            </a:r>
            <a:endParaRPr lang="cs-CZ" dirty="0"/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 dirty="0" smtClean="0"/>
              <a:t>Datum a místo</a:t>
            </a:r>
            <a:endParaRPr lang="cs-CZ" dirty="0"/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 smtClean="0"/>
              <a:t>Nadpis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 dirty="0" smtClean="0"/>
              <a:t>Název tématu/předělu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 smtClean="0"/>
              <a:t>Nadpis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graf.</a:t>
            </a: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 smtClean="0"/>
              <a:t>Nadpis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tabulku.</a:t>
            </a:r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Jméno autora/autorů a kontakt</a:t>
            </a:r>
            <a:endParaRPr lang="cs-CZ" dirty="0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 dirty="0" smtClean="0"/>
              <a:t>Rozloučení</a:t>
            </a:r>
            <a:endParaRPr lang="cs-CZ" dirty="0"/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F62E2-F9BD-4C0E-884C-79197EB3C94A}" type="datetimeFigureOut">
              <a:rPr lang="cs-CZ" smtClean="0"/>
              <a:t>23.10.2019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DDFE-53A0-4FC1-9FE9-A33F784B629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3528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60" r:id="rId3"/>
    <p:sldLayoutId id="2147483662" r:id="rId4"/>
    <p:sldLayoutId id="2147483663" r:id="rId5"/>
    <p:sldLayoutId id="2147483649" r:id="rId6"/>
    <p:sldLayoutId id="2147483664" r:id="rId7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00000" y="2286620"/>
            <a:ext cx="10971372" cy="2952327"/>
          </a:xfrm>
        </p:spPr>
        <p:txBody>
          <a:bodyPr>
            <a:normAutofit/>
          </a:bodyPr>
          <a:lstStyle/>
          <a:p>
            <a:r>
              <a:rPr lang="cs-CZ" sz="6000" dirty="0" smtClean="0"/>
              <a:t>NEROZUMÍ VÁM?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>
                <a:solidFill>
                  <a:schemeClr val="tx1"/>
                </a:solidFill>
              </a:rPr>
              <a:t>Tři tipy pro úspěšnější komunikaci </a:t>
            </a:r>
            <a:br>
              <a:rPr lang="cs-CZ" dirty="0" smtClean="0">
                <a:solidFill>
                  <a:schemeClr val="tx1"/>
                </a:solidFill>
              </a:rPr>
            </a:br>
            <a:r>
              <a:rPr lang="cs-CZ" dirty="0" smtClean="0">
                <a:solidFill>
                  <a:schemeClr val="tx1"/>
                </a:solidFill>
              </a:rPr>
              <a:t>výstupů z evaluací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>
          <a:xfrm>
            <a:off x="900000" y="4878908"/>
            <a:ext cx="4608512" cy="1080120"/>
          </a:xfrm>
        </p:spPr>
        <p:txBody>
          <a:bodyPr/>
          <a:lstStyle/>
          <a:p>
            <a:r>
              <a:rPr lang="cs-CZ" b="1" dirty="0" smtClean="0"/>
              <a:t>Radek Kobza</a:t>
            </a:r>
          </a:p>
          <a:p>
            <a:r>
              <a:rPr lang="cs-CZ" b="1" dirty="0" smtClean="0"/>
              <a:t>Odboru publicity EU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an on front of vending machines at nightti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1816" cy="7331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8872429" y="414412"/>
            <a:ext cx="3362780" cy="707886"/>
          </a:xfrm>
          <a:prstGeom prst="rect">
            <a:avLst/>
          </a:prstGeom>
          <a:solidFill>
            <a:schemeClr val="bg1">
              <a:lumMod val="65000"/>
              <a:alpha val="43000"/>
            </a:schemeClr>
          </a:solidFill>
        </p:spPr>
        <p:txBody>
          <a:bodyPr wrap="none" rtlCol="0">
            <a:spAutoFit/>
          </a:bodyPr>
          <a:lstStyle/>
          <a:p>
            <a:r>
              <a:rPr lang="cs-CZ" sz="4000" b="1" cap="small" dirty="0" smtClean="0">
                <a:solidFill>
                  <a:schemeClr val="bg1"/>
                </a:solidFill>
              </a:rPr>
              <a:t>Víme</a:t>
            </a:r>
            <a:r>
              <a:rPr lang="cs-CZ" sz="4000" b="1" cap="small" dirty="0">
                <a:solidFill>
                  <a:schemeClr val="bg1"/>
                </a:solidFill>
              </a:rPr>
              <a:t>, co hledá?</a:t>
            </a:r>
          </a:p>
        </p:txBody>
      </p:sp>
    </p:spTree>
    <p:extLst>
      <p:ext uri="{BB962C8B-B14F-4D97-AF65-F5344CB8AC3E}">
        <p14:creationId xmlns:p14="http://schemas.microsoft.com/office/powerpoint/2010/main" val="103110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478582" y="342404"/>
            <a:ext cx="11449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600" b="1" dirty="0" smtClean="0">
                <a:solidFill>
                  <a:srgbClr val="034EA2"/>
                </a:solidFill>
                <a:latin typeface="+mj-lt"/>
              </a:rPr>
              <a:t>Víte, co hledá? </a:t>
            </a:r>
          </a:p>
          <a:p>
            <a:r>
              <a:rPr lang="cs-CZ" b="1" cap="small" dirty="0" smtClean="0">
                <a:latin typeface="+mj-lt"/>
              </a:rPr>
              <a:t>Pomozte mu s výběrem informací, které chcete sdělit (víte-li to) a získejte si jeho pozornost</a:t>
            </a:r>
            <a:endParaRPr lang="cs-CZ" sz="3600" b="1" cap="small" dirty="0" smtClean="0">
              <a:latin typeface="+mj-lt"/>
            </a:endParaRPr>
          </a:p>
          <a:p>
            <a:endParaRPr lang="cs-CZ" dirty="0" smtClean="0"/>
          </a:p>
        </p:txBody>
      </p:sp>
      <p:sp>
        <p:nvSpPr>
          <p:cNvPr id="10" name="TextovéPole 9"/>
          <p:cNvSpPr txBox="1"/>
          <p:nvPr/>
        </p:nvSpPr>
        <p:spPr>
          <a:xfrm>
            <a:off x="334565" y="2790676"/>
            <a:ext cx="1185584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cs-CZ" sz="3600" b="1" cap="small" dirty="0" smtClean="0">
                <a:solidFill>
                  <a:srgbClr val="262626"/>
                </a:solidFill>
              </a:rPr>
              <a:t>Začněte důležitým na úvod</a:t>
            </a:r>
          </a:p>
          <a:p>
            <a:pPr lvl="0">
              <a:spcAft>
                <a:spcPts val="1200"/>
              </a:spcAft>
            </a:pPr>
            <a:endParaRPr lang="cs-CZ" sz="1050" dirty="0" smtClean="0">
              <a:solidFill>
                <a:srgbClr val="262626"/>
              </a:solidFill>
            </a:endParaRP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Shrňte závěry / k čemu jste došli</a:t>
            </a: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Interpretujte, kde je to možné</a:t>
            </a:r>
          </a:p>
          <a:p>
            <a:pPr lvl="0">
              <a:spcAft>
                <a:spcPts val="1200"/>
              </a:spcAft>
            </a:pPr>
            <a:r>
              <a:rPr lang="cs-CZ" dirty="0">
                <a:solidFill>
                  <a:srgbClr val="262626"/>
                </a:solidFill>
              </a:rPr>
              <a:t>Navrhněte doporučení </a:t>
            </a: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Případně navrhněte potřebu a směr dalšího šetření (nejsou-li výstupy průkazné či dostatečné)</a:t>
            </a:r>
          </a:p>
          <a:p>
            <a:pPr lvl="0">
              <a:spcAft>
                <a:spcPts val="1200"/>
              </a:spcAft>
            </a:pPr>
            <a:endParaRPr lang="cs-CZ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13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ovéPole 9"/>
          <p:cNvSpPr txBox="1"/>
          <p:nvPr/>
        </p:nvSpPr>
        <p:spPr>
          <a:xfrm>
            <a:off x="406010" y="2718668"/>
            <a:ext cx="11809312" cy="3947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cs-CZ" sz="3600" b="1" cap="small" dirty="0" smtClean="0">
                <a:solidFill>
                  <a:srgbClr val="262626"/>
                </a:solidFill>
              </a:rPr>
              <a:t>Klíčovou myšlenku vložte do titulku</a:t>
            </a:r>
          </a:p>
          <a:p>
            <a:pPr lvl="0">
              <a:spcAft>
                <a:spcPts val="1200"/>
              </a:spcAft>
            </a:pPr>
            <a:endParaRPr lang="cs-CZ" sz="1050" dirty="0" smtClean="0">
              <a:solidFill>
                <a:srgbClr val="262626"/>
              </a:solidFill>
            </a:endParaRP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„Titulek“ lze vložit do názvu závěrné zprávy, letáku i manažerského shrnutí</a:t>
            </a: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Dobrý titulek obsahuje sloveso</a:t>
            </a: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Pracujte s názvem grafu či schématu jako s titulkem / interpretujte, co má čtenář vnímat</a:t>
            </a: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Mezititulky uvozují odstavce v delším textu</a:t>
            </a: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Zapomeňte na jazyk svého </a:t>
            </a:r>
            <a:r>
              <a:rPr lang="cs-CZ" dirty="0" err="1" smtClean="0">
                <a:solidFill>
                  <a:srgbClr val="262626"/>
                </a:solidFill>
              </a:rPr>
              <a:t>evaluátorského</a:t>
            </a:r>
            <a:r>
              <a:rPr lang="cs-CZ" dirty="0" smtClean="0">
                <a:solidFill>
                  <a:srgbClr val="262626"/>
                </a:solidFill>
              </a:rPr>
              <a:t> kmene / buďte srozumitelní = krátké věty a jednoduchá slova</a:t>
            </a:r>
            <a:endParaRPr lang="cs-CZ" dirty="0">
              <a:solidFill>
                <a:srgbClr val="262626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478582" y="342404"/>
            <a:ext cx="11449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600" b="1" dirty="0" smtClean="0">
                <a:solidFill>
                  <a:srgbClr val="034EA2"/>
                </a:solidFill>
                <a:latin typeface="+mj-lt"/>
              </a:rPr>
              <a:t>Víte, co hledá? </a:t>
            </a:r>
          </a:p>
          <a:p>
            <a:r>
              <a:rPr lang="cs-CZ" b="1" cap="small" dirty="0" smtClean="0">
                <a:latin typeface="+mj-lt"/>
              </a:rPr>
              <a:t>Pomozte mu s výběrem informací, které chcete sdělit (víte-li to) a získejte si jeho pozornost</a:t>
            </a:r>
            <a:endParaRPr lang="cs-CZ" sz="3600" b="1" cap="small" dirty="0" smtClean="0">
              <a:latin typeface="+mj-lt"/>
            </a:endParaRPr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8502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574" y="270396"/>
            <a:ext cx="5286375" cy="7105650"/>
          </a:xfrm>
          <a:prstGeom prst="rect">
            <a:avLst/>
          </a:prstGeom>
        </p:spPr>
      </p:pic>
      <p:grpSp>
        <p:nvGrpSpPr>
          <p:cNvPr id="9" name="Skupina 8"/>
          <p:cNvGrpSpPr/>
          <p:nvPr/>
        </p:nvGrpSpPr>
        <p:grpSpPr>
          <a:xfrm>
            <a:off x="6023198" y="126380"/>
            <a:ext cx="6107563" cy="6560621"/>
            <a:chOff x="6023198" y="414412"/>
            <a:chExt cx="6107563" cy="6560621"/>
          </a:xfrm>
        </p:grpSpPr>
        <p:sp>
          <p:nvSpPr>
            <p:cNvPr id="3" name="TextovéPole 2"/>
            <p:cNvSpPr txBox="1"/>
            <p:nvPr/>
          </p:nvSpPr>
          <p:spPr>
            <a:xfrm>
              <a:off x="6023198" y="414412"/>
              <a:ext cx="5760640" cy="2154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1   </a:t>
              </a:r>
              <a:r>
                <a:rPr lang="cs-CZ" b="1" dirty="0" smtClean="0"/>
                <a:t>Využití finančních nástrojů v ČR</a:t>
              </a:r>
            </a:p>
            <a:p>
              <a:r>
                <a:rPr lang="cs-CZ" b="1" dirty="0"/>
                <a:t> </a:t>
              </a:r>
              <a:r>
                <a:rPr lang="cs-CZ" b="1" dirty="0" smtClean="0"/>
                <a:t>     skrývá značný potenciál</a:t>
              </a:r>
            </a:p>
            <a:p>
              <a:r>
                <a:rPr lang="cs-CZ" cap="small" dirty="0" smtClean="0"/>
                <a:t>      </a:t>
              </a:r>
              <a:r>
                <a:rPr lang="cs-CZ" sz="2000" b="1" cap="small" dirty="0" smtClean="0"/>
                <a:t>Manažerské shrnutí</a:t>
              </a:r>
            </a:p>
            <a:p>
              <a:endParaRPr lang="cs-CZ" sz="2000" b="1" cap="small" dirty="0" smtClean="0"/>
            </a:p>
            <a:p>
              <a:r>
                <a:rPr lang="cs-CZ" sz="2000" cap="small" dirty="0" smtClean="0"/>
                <a:t>1.1</a:t>
              </a:r>
              <a:r>
                <a:rPr lang="cs-CZ" cap="small" dirty="0" smtClean="0"/>
                <a:t> </a:t>
              </a:r>
              <a:r>
                <a:rPr lang="cs-CZ" sz="1800" dirty="0" smtClean="0"/>
                <a:t>Roztříštěnost nástrojů a nedostatečná</a:t>
              </a:r>
            </a:p>
            <a:p>
              <a:r>
                <a:rPr lang="cs-CZ" sz="1800" dirty="0" smtClean="0"/>
                <a:t>         propagace brání jejich vyššímu využívání</a:t>
              </a:r>
              <a:endParaRPr lang="cs-CZ" sz="1800" cap="small" dirty="0"/>
            </a:p>
          </p:txBody>
        </p:sp>
        <p:sp>
          <p:nvSpPr>
            <p:cNvPr id="4" name="TextovéPole 3"/>
            <p:cNvSpPr txBox="1"/>
            <p:nvPr/>
          </p:nvSpPr>
          <p:spPr>
            <a:xfrm>
              <a:off x="6527254" y="6190203"/>
              <a:ext cx="554461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200" b="1" cap="small" dirty="0" smtClean="0">
                  <a:solidFill>
                    <a:srgbClr val="034EA2"/>
                  </a:solidFill>
                </a:rPr>
                <a:t>Poznámka na okraj: </a:t>
              </a:r>
            </a:p>
            <a:p>
              <a:pPr marL="342900" indent="-342900">
                <a:buAutoNum type="arabicPeriod"/>
              </a:pPr>
              <a:r>
                <a:rPr lang="cs-CZ" sz="1100" b="1" dirty="0" smtClean="0">
                  <a:solidFill>
                    <a:srgbClr val="034EA2"/>
                  </a:solidFill>
                </a:rPr>
                <a:t>Definice metod na úvod management těžko ocení (lze dát níže v dokumentu).</a:t>
              </a:r>
            </a:p>
            <a:p>
              <a:pPr marL="342900" indent="-342900">
                <a:buAutoNum type="arabicPeriod"/>
              </a:pPr>
              <a:r>
                <a:rPr lang="cs-CZ" sz="1100" b="1" dirty="0" smtClean="0">
                  <a:solidFill>
                    <a:srgbClr val="034EA2"/>
                  </a:solidFill>
                </a:rPr>
                <a:t>Využití zkratek bez jejich zavedení stěžuje čtenáři porozumění textu.</a:t>
              </a:r>
            </a:p>
            <a:p>
              <a:pPr marL="342900" indent="-342900">
                <a:buAutoNum type="arabicPeriod"/>
              </a:pPr>
              <a:r>
                <a:rPr lang="cs-CZ" sz="1100" b="1" dirty="0" smtClean="0">
                  <a:solidFill>
                    <a:srgbClr val="034EA2"/>
                  </a:solidFill>
                </a:rPr>
                <a:t>Chválím použití textové tabulky.</a:t>
              </a:r>
              <a:endParaRPr lang="cs-CZ" sz="1100" b="1" dirty="0">
                <a:solidFill>
                  <a:srgbClr val="034EA2"/>
                </a:solidFill>
              </a:endParaRPr>
            </a:p>
          </p:txBody>
        </p:sp>
        <p:sp>
          <p:nvSpPr>
            <p:cNvPr id="8" name="TextovéPole 7"/>
            <p:cNvSpPr txBox="1"/>
            <p:nvPr/>
          </p:nvSpPr>
          <p:spPr>
            <a:xfrm>
              <a:off x="6527254" y="2586449"/>
              <a:ext cx="5603507" cy="3616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200" dirty="0" smtClean="0"/>
                <a:t>Nízké využívání </a:t>
              </a:r>
              <a:r>
                <a:rPr lang="cs-CZ" sz="1200" dirty="0"/>
                <a:t>finančních nástrojů </a:t>
              </a:r>
              <a:r>
                <a:rPr lang="cs-CZ" sz="1200" dirty="0" smtClean="0"/>
                <a:t>(FN) v </a:t>
              </a:r>
              <a:r>
                <a:rPr lang="cs-CZ" sz="1200" dirty="0"/>
                <a:t>České republice a </a:t>
              </a:r>
              <a:r>
                <a:rPr lang="cs-CZ" sz="1200" dirty="0" smtClean="0"/>
                <a:t>celkově </a:t>
              </a:r>
              <a:r>
                <a:rPr lang="cs-CZ" sz="1200" dirty="0"/>
                <a:t>v EU je poznamenán </a:t>
              </a:r>
              <a:r>
                <a:rPr lang="cs-CZ" sz="1200" dirty="0" smtClean="0"/>
                <a:t>jejich značnou </a:t>
              </a:r>
              <a:r>
                <a:rPr lang="cs-CZ" sz="1200" dirty="0"/>
                <a:t>roztříštěností. </a:t>
              </a:r>
              <a:r>
                <a:rPr lang="cs-CZ" sz="1200" dirty="0" smtClean="0"/>
                <a:t>Celkově je </a:t>
              </a:r>
              <a:r>
                <a:rPr lang="cs-CZ" sz="1200" dirty="0"/>
                <a:t>jich více než </a:t>
              </a:r>
              <a:r>
                <a:rPr lang="cs-CZ" sz="1200" dirty="0" smtClean="0"/>
                <a:t>40 a jsou nedostatečně propagovány. V České republice je také silně zakořeněna dotační závislost příjemců a nechuť využívat alternativní způsoby financování. </a:t>
              </a:r>
            </a:p>
            <a:p>
              <a:endParaRPr lang="cs-CZ" sz="1200" dirty="0"/>
            </a:p>
            <a:p>
              <a:r>
                <a:rPr lang="cs-CZ" sz="1200" dirty="0" smtClean="0"/>
                <a:t>Jednoznačným cílem pro příští programové období tak musí být:</a:t>
              </a:r>
            </a:p>
            <a:p>
              <a:pPr>
                <a:spcBef>
                  <a:spcPts val="600"/>
                </a:spcBef>
              </a:pPr>
              <a:r>
                <a:rPr lang="cs-CZ" sz="1400" b="1" dirty="0"/>
                <a:t>Zjednodušit procesní fungování FN</a:t>
              </a:r>
            </a:p>
            <a:p>
              <a:r>
                <a:rPr lang="cs-CZ" sz="1200" dirty="0" smtClean="0"/>
                <a:t>V současnosti je v očích zájemců administrativní náročnost při získání </a:t>
              </a:r>
              <a:r>
                <a:rPr lang="cs-CZ" sz="1200" dirty="0"/>
                <a:t>FN </a:t>
              </a:r>
              <a:r>
                <a:rPr lang="cs-CZ" sz="1200" dirty="0" smtClean="0"/>
                <a:t>oproti </a:t>
              </a:r>
              <a:r>
                <a:rPr lang="cs-CZ" sz="1200" dirty="0"/>
                <a:t>dotačnímu řízení </a:t>
              </a:r>
              <a:r>
                <a:rPr lang="cs-CZ" sz="1200" dirty="0" smtClean="0"/>
                <a:t>téměř totožná a odrazuje je tak od vyšší míry využívání.</a:t>
              </a:r>
            </a:p>
            <a:p>
              <a:endParaRPr lang="cs-CZ" sz="1200" b="1" dirty="0"/>
            </a:p>
            <a:p>
              <a:r>
                <a:rPr lang="cs-CZ" sz="1400" b="1" dirty="0" smtClean="0"/>
                <a:t>Konsolidovat a využívat stávajících nástrojů </a:t>
              </a:r>
            </a:p>
            <a:p>
              <a:r>
                <a:rPr lang="cs-CZ" sz="1200" dirty="0"/>
                <a:t>Případné nové </a:t>
              </a:r>
              <a:r>
                <a:rPr lang="cs-CZ" sz="1200" dirty="0" smtClean="0"/>
                <a:t>nástroje by měli stávající efektivně doplňovat, nikoli jim konkurovat. Zároveň by neměly vytěsňovat komerční financování, naopak přispívat k aktivizaci dalších zdrojů financování.</a:t>
              </a:r>
            </a:p>
            <a:p>
              <a:pPr lvl="0"/>
              <a:endParaRPr lang="cs-CZ" sz="1400" b="1" dirty="0" smtClean="0"/>
            </a:p>
            <a:p>
              <a:pPr lvl="0"/>
              <a:r>
                <a:rPr lang="cs-CZ" sz="1400" b="1" dirty="0" smtClean="0"/>
                <a:t>Zintenzivnit jejich propagaci</a:t>
              </a:r>
            </a:p>
            <a:p>
              <a:pPr lvl="0"/>
              <a:r>
                <a:rPr lang="cs-CZ" sz="1200" dirty="0" err="1"/>
                <a:t>Lorem</a:t>
              </a:r>
              <a:r>
                <a:rPr lang="cs-CZ" sz="1200" dirty="0"/>
                <a:t> </a:t>
              </a:r>
              <a:r>
                <a:rPr lang="cs-CZ" sz="1200" dirty="0" err="1"/>
                <a:t>ipsum</a:t>
              </a:r>
              <a:r>
                <a:rPr lang="cs-CZ" sz="1200" dirty="0"/>
                <a:t> </a:t>
              </a:r>
              <a:r>
                <a:rPr lang="cs-CZ" sz="1200" dirty="0" err="1"/>
                <a:t>dolor</a:t>
              </a:r>
              <a:r>
                <a:rPr lang="cs-CZ" sz="1200" dirty="0"/>
                <a:t> </a:t>
              </a:r>
              <a:r>
                <a:rPr lang="cs-CZ" sz="1200" dirty="0" err="1"/>
                <a:t>sit</a:t>
              </a:r>
              <a:r>
                <a:rPr lang="cs-CZ" sz="1200" dirty="0"/>
                <a:t> </a:t>
              </a:r>
              <a:r>
                <a:rPr lang="cs-CZ" sz="1200" dirty="0" err="1"/>
                <a:t>amet</a:t>
              </a:r>
              <a:r>
                <a:rPr lang="cs-CZ" sz="1200" dirty="0"/>
                <a:t>, </a:t>
              </a:r>
              <a:r>
                <a:rPr lang="cs-CZ" sz="1200" dirty="0" err="1"/>
                <a:t>consectetuer</a:t>
              </a:r>
              <a:r>
                <a:rPr lang="cs-CZ" sz="1200" dirty="0"/>
                <a:t> </a:t>
              </a:r>
              <a:r>
                <a:rPr lang="cs-CZ" sz="1200" dirty="0" err="1"/>
                <a:t>adipiscing</a:t>
              </a:r>
              <a:r>
                <a:rPr lang="cs-CZ" sz="1200" dirty="0"/>
                <a:t> elit. </a:t>
              </a:r>
              <a:r>
                <a:rPr lang="cs-CZ" sz="1200" dirty="0" err="1"/>
                <a:t>Etiam</a:t>
              </a:r>
              <a:r>
                <a:rPr lang="cs-CZ" sz="1200" dirty="0"/>
                <a:t> </a:t>
              </a:r>
              <a:r>
                <a:rPr lang="cs-CZ" sz="1200" dirty="0" err="1"/>
                <a:t>egestas</a:t>
              </a:r>
              <a:r>
                <a:rPr lang="cs-CZ" sz="1200" dirty="0"/>
                <a:t> </a:t>
              </a:r>
              <a:r>
                <a:rPr lang="cs-CZ" sz="1200" dirty="0" err="1"/>
                <a:t>wisi</a:t>
              </a:r>
              <a:r>
                <a:rPr lang="cs-CZ" sz="1200" dirty="0"/>
                <a:t> a </a:t>
              </a:r>
              <a:r>
                <a:rPr lang="cs-CZ" sz="1200" dirty="0" err="1" smtClean="0"/>
                <a:t>erat</a:t>
              </a:r>
              <a:r>
                <a:rPr lang="cs-CZ" sz="1200" dirty="0" smtClean="0"/>
                <a:t>… </a:t>
              </a:r>
              <a:r>
                <a:rPr lang="cs-CZ" sz="1200" b="1" i="1" dirty="0" smtClean="0"/>
                <a:t>neboť o tom jak zlepšit propagaci, jsem se v Manažerském shrnutí nedočetl </a:t>
              </a:r>
              <a:r>
                <a:rPr lang="cs-CZ" sz="1200" b="1" i="1" dirty="0" smtClean="0">
                  <a:sym typeface="Wingdings" panose="05000000000000000000" pitchFamily="2" charset="2"/>
                </a:rPr>
                <a:t></a:t>
              </a:r>
              <a:r>
                <a:rPr lang="cs-CZ" sz="1200" b="1" i="1" dirty="0" smtClean="0"/>
                <a:t> </a:t>
              </a:r>
              <a:endParaRPr lang="cs-CZ" sz="1200" b="1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29467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4E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478582" y="270396"/>
            <a:ext cx="9881042" cy="1877437"/>
            <a:chOff x="478582" y="270396"/>
            <a:chExt cx="9881042" cy="1877437"/>
          </a:xfrm>
        </p:grpSpPr>
        <p:sp>
          <p:nvSpPr>
            <p:cNvPr id="3" name="TextovéPole 2"/>
            <p:cNvSpPr txBox="1"/>
            <p:nvPr/>
          </p:nvSpPr>
          <p:spPr>
            <a:xfrm>
              <a:off x="478582" y="270396"/>
              <a:ext cx="100540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9600" b="1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3</a:t>
              </a:r>
              <a:endParaRPr lang="cs-CZ" sz="96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" name="TextovéPole 3"/>
            <p:cNvSpPr txBox="1"/>
            <p:nvPr/>
          </p:nvSpPr>
          <p:spPr>
            <a:xfrm>
              <a:off x="1846734" y="270396"/>
              <a:ext cx="8512890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rgbClr val="262626"/>
                </a:solidFill>
              </a:endParaRPr>
            </a:p>
            <a:p>
              <a:pPr lvl="0">
                <a:spcAft>
                  <a:spcPts val="1200"/>
                </a:spcAft>
              </a:pPr>
              <a:r>
                <a:rPr lang="cs-CZ" sz="4800" b="1" dirty="0" smtClean="0">
                  <a:solidFill>
                    <a:schemeClr val="bg1"/>
                  </a:solidFill>
                </a:rPr>
                <a:t>VIZUALIZACE</a:t>
              </a:r>
            </a:p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chemeClr val="bg1"/>
                </a:solidFill>
              </a:endParaRPr>
            </a:p>
          </p:txBody>
        </p:sp>
        <p:cxnSp>
          <p:nvCxnSpPr>
            <p:cNvPr id="6" name="Přímá spojnice 5"/>
            <p:cNvCxnSpPr/>
            <p:nvPr/>
          </p:nvCxnSpPr>
          <p:spPr>
            <a:xfrm>
              <a:off x="1483985" y="558428"/>
              <a:ext cx="0" cy="936104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1918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478582" y="342404"/>
            <a:ext cx="11449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600" b="1" dirty="0" smtClean="0">
                <a:solidFill>
                  <a:srgbClr val="034EA2"/>
                </a:solidFill>
                <a:latin typeface="+mj-lt"/>
              </a:rPr>
              <a:t>Správný graf, schéma či obrázek dokáže víc jak dlouhý text  </a:t>
            </a:r>
          </a:p>
          <a:p>
            <a:r>
              <a:rPr lang="cs-CZ" b="1" cap="small" dirty="0" smtClean="0">
                <a:latin typeface="+mj-lt"/>
              </a:rPr>
              <a:t>Grafické prvky podporují sdělení psané v textu, pomáhají struktuře dokumentu </a:t>
            </a:r>
            <a:endParaRPr lang="cs-CZ" sz="3600" b="1" cap="small" dirty="0" smtClean="0">
              <a:latin typeface="+mj-lt"/>
            </a:endParaRPr>
          </a:p>
          <a:p>
            <a:endParaRPr lang="cs-CZ" dirty="0" smtClean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582" y="1926580"/>
            <a:ext cx="8816284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9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622" y="198388"/>
            <a:ext cx="4707915" cy="665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16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646" y="918468"/>
            <a:ext cx="9562479" cy="560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68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42" y="102154"/>
            <a:ext cx="9752881" cy="690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24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622" y="702444"/>
            <a:ext cx="8472687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478582" y="342404"/>
            <a:ext cx="921702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600" b="1" dirty="0" smtClean="0">
                <a:solidFill>
                  <a:srgbClr val="034EA2"/>
                </a:solidFill>
                <a:latin typeface="+mj-lt"/>
              </a:rPr>
              <a:t>Radek Kobza</a:t>
            </a:r>
          </a:p>
          <a:p>
            <a:r>
              <a:rPr lang="cs-CZ" sz="3200" b="1" cap="small" dirty="0" smtClean="0">
                <a:latin typeface="+mj-lt"/>
              </a:rPr>
              <a:t>představení</a:t>
            </a:r>
            <a:endParaRPr lang="cs-CZ" sz="4400" b="1" cap="small" dirty="0" smtClean="0">
              <a:latin typeface="+mj-lt"/>
            </a:endParaRPr>
          </a:p>
          <a:p>
            <a:endParaRPr lang="cs-CZ" dirty="0" smtClean="0"/>
          </a:p>
        </p:txBody>
      </p:sp>
      <p:sp>
        <p:nvSpPr>
          <p:cNvPr id="6" name="TextovéPole 5"/>
          <p:cNvSpPr txBox="1"/>
          <p:nvPr/>
        </p:nvSpPr>
        <p:spPr>
          <a:xfrm>
            <a:off x="7556820" y="3006699"/>
            <a:ext cx="30243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cs-CZ" sz="3600" b="1" dirty="0" smtClean="0">
                <a:solidFill>
                  <a:srgbClr val="262626"/>
                </a:solidFill>
              </a:rPr>
              <a:t>Já a evaluace</a:t>
            </a:r>
          </a:p>
          <a:p>
            <a:pPr lvl="0">
              <a:spcAft>
                <a:spcPts val="1200"/>
              </a:spcAft>
            </a:pPr>
            <a:endParaRPr lang="cs-CZ" dirty="0" smtClean="0">
              <a:solidFill>
                <a:srgbClr val="262626"/>
              </a:solidFill>
            </a:endParaRP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Blízké </a:t>
            </a:r>
            <a:r>
              <a:rPr lang="cs-CZ" dirty="0">
                <a:solidFill>
                  <a:srgbClr val="262626"/>
                </a:solidFill>
              </a:rPr>
              <a:t>jsou mi </a:t>
            </a:r>
            <a:r>
              <a:rPr lang="cs-CZ" b="1" dirty="0">
                <a:solidFill>
                  <a:srgbClr val="262626"/>
                </a:solidFill>
              </a:rPr>
              <a:t>evaluace komunikačních </a:t>
            </a:r>
            <a:r>
              <a:rPr lang="cs-CZ" b="1" dirty="0" smtClean="0">
                <a:solidFill>
                  <a:srgbClr val="262626"/>
                </a:solidFill>
              </a:rPr>
              <a:t>aktivit </a:t>
            </a:r>
            <a:r>
              <a:rPr lang="cs-CZ" dirty="0" smtClean="0">
                <a:solidFill>
                  <a:srgbClr val="262626"/>
                </a:solidFill>
              </a:rPr>
              <a:t>i  z oblasti </a:t>
            </a:r>
            <a:r>
              <a:rPr lang="cs-CZ" dirty="0">
                <a:solidFill>
                  <a:srgbClr val="262626"/>
                </a:solidFill>
              </a:rPr>
              <a:t>rozvoje </a:t>
            </a:r>
            <a:r>
              <a:rPr lang="cs-CZ" dirty="0" smtClean="0">
                <a:solidFill>
                  <a:srgbClr val="262626"/>
                </a:solidFill>
              </a:rPr>
              <a:t>a </a:t>
            </a:r>
            <a:r>
              <a:rPr lang="cs-CZ" dirty="0">
                <a:solidFill>
                  <a:srgbClr val="262626"/>
                </a:solidFill>
              </a:rPr>
              <a:t>vzdělávání.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3888588" y="2430636"/>
            <a:ext cx="328673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endParaRPr lang="cs-CZ" dirty="0" smtClean="0">
              <a:solidFill>
                <a:srgbClr val="262626"/>
              </a:solidFill>
            </a:endParaRPr>
          </a:p>
          <a:p>
            <a:pPr lvl="0">
              <a:spcAft>
                <a:spcPts val="1200"/>
              </a:spcAft>
            </a:pPr>
            <a:r>
              <a:rPr lang="cs-CZ" sz="3600" b="1" dirty="0" smtClean="0">
                <a:solidFill>
                  <a:srgbClr val="262626"/>
                </a:solidFill>
              </a:rPr>
              <a:t>O co se snažíme?</a:t>
            </a:r>
          </a:p>
          <a:p>
            <a:pPr lvl="0">
              <a:spcAft>
                <a:spcPts val="1200"/>
              </a:spcAft>
            </a:pPr>
            <a:r>
              <a:rPr lang="cs-CZ" b="1" dirty="0" smtClean="0">
                <a:solidFill>
                  <a:srgbClr val="262626"/>
                </a:solidFill>
              </a:rPr>
              <a:t>Přiblížit přínosy </a:t>
            </a:r>
            <a:r>
              <a:rPr lang="cs-CZ" dirty="0">
                <a:solidFill>
                  <a:srgbClr val="262626"/>
                </a:solidFill>
              </a:rPr>
              <a:t>projektů podpořených z EU fondů  široké </a:t>
            </a:r>
            <a:r>
              <a:rPr lang="cs-CZ" dirty="0" smtClean="0">
                <a:solidFill>
                  <a:srgbClr val="262626"/>
                </a:solidFill>
              </a:rPr>
              <a:t>veřejnosti a </a:t>
            </a:r>
            <a:r>
              <a:rPr lang="cs-CZ" b="1" dirty="0" smtClean="0">
                <a:solidFill>
                  <a:srgbClr val="262626"/>
                </a:solidFill>
              </a:rPr>
              <a:t>zvýšit srozumitelnost </a:t>
            </a:r>
            <a:r>
              <a:rPr lang="cs-CZ" dirty="0" smtClean="0">
                <a:solidFill>
                  <a:srgbClr val="262626"/>
                </a:solidFill>
              </a:rPr>
              <a:t>materiálů </a:t>
            </a:r>
            <a:r>
              <a:rPr lang="cs-CZ" dirty="0">
                <a:solidFill>
                  <a:srgbClr val="262626"/>
                </a:solidFill>
              </a:rPr>
              <a:t>pro odbornou veřejnost.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482758" y="3006700"/>
            <a:ext cx="28041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cs-CZ" sz="3600" b="1" dirty="0" smtClean="0">
                <a:solidFill>
                  <a:srgbClr val="262626"/>
                </a:solidFill>
              </a:rPr>
              <a:t>Co dělám?</a:t>
            </a:r>
          </a:p>
          <a:p>
            <a:pPr lvl="0">
              <a:spcAft>
                <a:spcPts val="1200"/>
              </a:spcAft>
            </a:pPr>
            <a:endParaRPr lang="cs-CZ" dirty="0" smtClean="0">
              <a:solidFill>
                <a:srgbClr val="262626"/>
              </a:solidFill>
            </a:endParaRP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Posledních </a:t>
            </a:r>
            <a:r>
              <a:rPr lang="cs-CZ" dirty="0">
                <a:solidFill>
                  <a:srgbClr val="262626"/>
                </a:solidFill>
              </a:rPr>
              <a:t>6 let se věnuji </a:t>
            </a:r>
            <a:r>
              <a:rPr lang="cs-CZ" b="1" dirty="0" smtClean="0">
                <a:solidFill>
                  <a:srgbClr val="262626"/>
                </a:solidFill>
              </a:rPr>
              <a:t>komunikaci </a:t>
            </a:r>
            <a:r>
              <a:rPr lang="cs-CZ" b="1" dirty="0">
                <a:solidFill>
                  <a:srgbClr val="262626"/>
                </a:solidFill>
              </a:rPr>
              <a:t>evropských fondů  </a:t>
            </a:r>
            <a:r>
              <a:rPr lang="cs-CZ" dirty="0">
                <a:solidFill>
                  <a:srgbClr val="262626"/>
                </a:solidFill>
              </a:rPr>
              <a:t>na Ministerstvu pro místní rozvoj.</a:t>
            </a:r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606" y="486420"/>
            <a:ext cx="1952854" cy="223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56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606" y="25524"/>
            <a:ext cx="6155060" cy="700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83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622" y="414412"/>
            <a:ext cx="7669491" cy="607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7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4E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478582" y="342404"/>
            <a:ext cx="10801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latin typeface="+mj-lt"/>
              </a:rPr>
              <a:t>O čem to dnes bude bylo?</a:t>
            </a:r>
          </a:p>
          <a:p>
            <a:r>
              <a:rPr lang="cs-CZ" sz="3600" b="1" cap="small" dirty="0" smtClean="0">
                <a:solidFill>
                  <a:srgbClr val="FFC000"/>
                </a:solidFill>
                <a:latin typeface="+mj-lt"/>
              </a:rPr>
              <a:t>Představili jsme si tři tipy pro úspěšnější prezentaci výstupů z evaluací </a:t>
            </a:r>
          </a:p>
        </p:txBody>
      </p:sp>
      <p:grpSp>
        <p:nvGrpSpPr>
          <p:cNvPr id="18" name="Skupina 17"/>
          <p:cNvGrpSpPr/>
          <p:nvPr/>
        </p:nvGrpSpPr>
        <p:grpSpPr>
          <a:xfrm>
            <a:off x="490723" y="2574652"/>
            <a:ext cx="3467479" cy="3417442"/>
            <a:chOff x="490723" y="2574652"/>
            <a:chExt cx="3467479" cy="3417442"/>
          </a:xfrm>
        </p:grpSpPr>
        <p:sp>
          <p:nvSpPr>
            <p:cNvPr id="10" name="TextovéPole 9"/>
            <p:cNvSpPr txBox="1"/>
            <p:nvPr/>
          </p:nvSpPr>
          <p:spPr>
            <a:xfrm>
              <a:off x="1503942" y="2760440"/>
              <a:ext cx="2454260" cy="3231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200"/>
                </a:spcAft>
              </a:pPr>
              <a:r>
                <a:rPr lang="cs-CZ" sz="3200" b="1" cap="small" dirty="0" smtClean="0">
                  <a:solidFill>
                    <a:schemeClr val="bg1"/>
                  </a:solidFill>
                </a:rPr>
                <a:t>KDO TO BUDE ČÍST?</a:t>
              </a:r>
            </a:p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chemeClr val="bg1"/>
                </a:solidFill>
              </a:endParaRPr>
            </a:p>
            <a:p>
              <a:pPr lvl="0">
                <a:spcAft>
                  <a:spcPts val="1200"/>
                </a:spcAft>
              </a:pPr>
              <a:r>
                <a:rPr lang="cs-CZ" dirty="0" smtClean="0">
                  <a:solidFill>
                    <a:schemeClr val="bg1"/>
                  </a:solidFill>
                </a:rPr>
                <a:t>Vystupte se svého expertního světa a </a:t>
              </a:r>
              <a:r>
                <a:rPr lang="cs-CZ" b="1" dirty="0" smtClean="0">
                  <a:solidFill>
                    <a:schemeClr val="bg1"/>
                  </a:solidFill>
                </a:rPr>
                <a:t>představte si své publikum. </a:t>
              </a:r>
              <a:endParaRPr lang="cs-CZ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TextovéPole 2"/>
            <p:cNvSpPr txBox="1"/>
            <p:nvPr/>
          </p:nvSpPr>
          <p:spPr>
            <a:xfrm>
              <a:off x="490723" y="2574652"/>
              <a:ext cx="100540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9600" b="1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1</a:t>
              </a:r>
              <a:endParaRPr lang="cs-CZ" sz="96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cxnSp>
          <p:nvCxnSpPr>
            <p:cNvPr id="8" name="Přímá spojnice 7"/>
            <p:cNvCxnSpPr/>
            <p:nvPr/>
          </p:nvCxnSpPr>
          <p:spPr>
            <a:xfrm>
              <a:off x="1342678" y="2862684"/>
              <a:ext cx="0" cy="936104"/>
            </a:xfrm>
            <a:prstGeom prst="line">
              <a:avLst/>
            </a:prstGeom>
            <a:ln w="508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Skupina 16"/>
          <p:cNvGrpSpPr/>
          <p:nvPr/>
        </p:nvGrpSpPr>
        <p:grpSpPr>
          <a:xfrm>
            <a:off x="4225707" y="2240943"/>
            <a:ext cx="3381667" cy="4493538"/>
            <a:chOff x="4225707" y="2240943"/>
            <a:chExt cx="3381667" cy="4493538"/>
          </a:xfrm>
        </p:grpSpPr>
        <p:sp>
          <p:nvSpPr>
            <p:cNvPr id="7" name="TextovéPole 6"/>
            <p:cNvSpPr txBox="1"/>
            <p:nvPr/>
          </p:nvSpPr>
          <p:spPr>
            <a:xfrm>
              <a:off x="5303118" y="2240943"/>
              <a:ext cx="2304256" cy="4493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rgbClr val="262626"/>
                </a:solidFill>
              </a:endParaRPr>
            </a:p>
            <a:p>
              <a:pPr lvl="0">
                <a:spcAft>
                  <a:spcPts val="1200"/>
                </a:spcAft>
              </a:pPr>
              <a:r>
                <a:rPr lang="cs-CZ" sz="3200" b="1" dirty="0" smtClean="0">
                  <a:solidFill>
                    <a:schemeClr val="bg1"/>
                  </a:solidFill>
                </a:rPr>
                <a:t>TEXTY A TITULKY</a:t>
              </a:r>
            </a:p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chemeClr val="bg1"/>
                </a:solidFill>
              </a:endParaRPr>
            </a:p>
            <a:p>
              <a:pPr lvl="0">
                <a:spcAft>
                  <a:spcPts val="1200"/>
                </a:spcAft>
              </a:pPr>
              <a:r>
                <a:rPr lang="cs-CZ" dirty="0" smtClean="0">
                  <a:solidFill>
                    <a:schemeClr val="bg1"/>
                  </a:solidFill>
                </a:rPr>
                <a:t>Úvodem </a:t>
              </a:r>
              <a:r>
                <a:rPr lang="cs-CZ" b="1" dirty="0" smtClean="0">
                  <a:solidFill>
                    <a:schemeClr val="bg1"/>
                  </a:solidFill>
                </a:rPr>
                <a:t>shrňte hlavní závěry a případná doporučení </a:t>
              </a:r>
              <a:r>
                <a:rPr lang="cs-CZ" dirty="0" smtClean="0">
                  <a:solidFill>
                    <a:schemeClr val="bg1"/>
                  </a:solidFill>
                </a:rPr>
                <a:t>– nejlépe již titulkem.</a:t>
              </a:r>
              <a:endParaRPr lang="cs-CZ" dirty="0">
                <a:solidFill>
                  <a:schemeClr val="bg1"/>
                </a:solidFill>
              </a:endParaRPr>
            </a:p>
          </p:txBody>
        </p:sp>
        <p:sp>
          <p:nvSpPr>
            <p:cNvPr id="9" name="TextovéPole 8"/>
            <p:cNvSpPr txBox="1"/>
            <p:nvPr/>
          </p:nvSpPr>
          <p:spPr>
            <a:xfrm>
              <a:off x="4225707" y="2548720"/>
              <a:ext cx="100540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96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2</a:t>
              </a:r>
            </a:p>
          </p:txBody>
        </p:sp>
        <p:pic>
          <p:nvPicPr>
            <p:cNvPr id="15" name="Obrázek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82338" y="2837295"/>
              <a:ext cx="48772" cy="963251"/>
            </a:xfrm>
            <a:prstGeom prst="rect">
              <a:avLst/>
            </a:prstGeom>
          </p:spPr>
        </p:pic>
      </p:grpSp>
      <p:grpSp>
        <p:nvGrpSpPr>
          <p:cNvPr id="19" name="Skupina 18"/>
          <p:cNvGrpSpPr/>
          <p:nvPr/>
        </p:nvGrpSpPr>
        <p:grpSpPr>
          <a:xfrm>
            <a:off x="7751390" y="2552285"/>
            <a:ext cx="4104456" cy="3855307"/>
            <a:chOff x="7751390" y="2552285"/>
            <a:chExt cx="4104456" cy="3855307"/>
          </a:xfrm>
        </p:grpSpPr>
        <p:sp>
          <p:nvSpPr>
            <p:cNvPr id="6" name="TextovéPole 5"/>
            <p:cNvSpPr txBox="1"/>
            <p:nvPr/>
          </p:nvSpPr>
          <p:spPr>
            <a:xfrm>
              <a:off x="8831510" y="2714273"/>
              <a:ext cx="3024336" cy="3693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200"/>
                </a:spcAft>
              </a:pPr>
              <a:r>
                <a:rPr lang="cs-CZ" sz="3600" b="1" dirty="0" smtClean="0">
                  <a:solidFill>
                    <a:schemeClr val="bg1"/>
                  </a:solidFill>
                </a:rPr>
                <a:t>VIZUALIZACE </a:t>
              </a:r>
            </a:p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chemeClr val="bg1"/>
                </a:solidFill>
              </a:endParaRPr>
            </a:p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chemeClr val="bg1"/>
                </a:solidFill>
              </a:endParaRPr>
            </a:p>
            <a:p>
              <a:pPr lvl="0">
                <a:spcAft>
                  <a:spcPts val="1200"/>
                </a:spcAft>
              </a:pPr>
              <a:r>
                <a:rPr lang="cs-CZ" b="1" dirty="0" smtClean="0">
                  <a:solidFill>
                    <a:schemeClr val="bg1"/>
                  </a:solidFill>
                </a:rPr>
                <a:t>Graf</a:t>
              </a:r>
              <a:r>
                <a:rPr lang="cs-CZ" dirty="0" smtClean="0">
                  <a:solidFill>
                    <a:schemeClr val="bg1"/>
                  </a:solidFill>
                </a:rPr>
                <a:t> (s interpretujícím popisem), </a:t>
              </a:r>
              <a:r>
                <a:rPr lang="cs-CZ" b="1" dirty="0" smtClean="0">
                  <a:solidFill>
                    <a:schemeClr val="bg1"/>
                  </a:solidFill>
                </a:rPr>
                <a:t>schéma</a:t>
              </a:r>
              <a:r>
                <a:rPr lang="cs-CZ" dirty="0" smtClean="0">
                  <a:solidFill>
                    <a:schemeClr val="bg1"/>
                  </a:solidFill>
                </a:rPr>
                <a:t>, </a:t>
              </a:r>
              <a:r>
                <a:rPr lang="cs-CZ" b="1" dirty="0" smtClean="0">
                  <a:solidFill>
                    <a:schemeClr val="bg1"/>
                  </a:solidFill>
                </a:rPr>
                <a:t>číslo</a:t>
              </a:r>
              <a:r>
                <a:rPr lang="cs-CZ" dirty="0" smtClean="0">
                  <a:solidFill>
                    <a:schemeClr val="bg1"/>
                  </a:solidFill>
                </a:rPr>
                <a:t>, </a:t>
              </a:r>
              <a:r>
                <a:rPr lang="cs-CZ" b="1" dirty="0" smtClean="0">
                  <a:solidFill>
                    <a:schemeClr val="bg1"/>
                  </a:solidFill>
                </a:rPr>
                <a:t>ikona</a:t>
              </a:r>
              <a:r>
                <a:rPr lang="cs-CZ" dirty="0" smtClean="0">
                  <a:solidFill>
                    <a:schemeClr val="bg1"/>
                  </a:solidFill>
                </a:rPr>
                <a:t> i </a:t>
              </a:r>
              <a:r>
                <a:rPr lang="cs-CZ" b="1" dirty="0" smtClean="0">
                  <a:solidFill>
                    <a:schemeClr val="bg1"/>
                  </a:solidFill>
                </a:rPr>
                <a:t>bílé místo </a:t>
              </a:r>
              <a:r>
                <a:rPr lang="cs-CZ" dirty="0" smtClean="0">
                  <a:solidFill>
                    <a:schemeClr val="bg1"/>
                  </a:solidFill>
                </a:rPr>
                <a:t>usnadňuje čtivost materiálu.</a:t>
              </a:r>
              <a:endParaRPr lang="cs-CZ" dirty="0">
                <a:solidFill>
                  <a:schemeClr val="bg1"/>
                </a:solidFill>
              </a:endParaRPr>
            </a:p>
          </p:txBody>
        </p:sp>
        <p:sp>
          <p:nvSpPr>
            <p:cNvPr id="12" name="TextovéPole 11"/>
            <p:cNvSpPr txBox="1"/>
            <p:nvPr/>
          </p:nvSpPr>
          <p:spPr>
            <a:xfrm>
              <a:off x="7751390" y="2552285"/>
              <a:ext cx="100540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96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3</a:t>
              </a:r>
            </a:p>
          </p:txBody>
        </p:sp>
        <p:pic>
          <p:nvPicPr>
            <p:cNvPr id="16" name="Obrázek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10730" y="2842219"/>
              <a:ext cx="48772" cy="963251"/>
            </a:xfrm>
            <a:prstGeom prst="rect">
              <a:avLst/>
            </a:prstGeom>
          </p:spPr>
        </p:pic>
      </p:grpSp>
      <p:cxnSp>
        <p:nvCxnSpPr>
          <p:cNvPr id="4" name="Přímá spojnice 3"/>
          <p:cNvCxnSpPr/>
          <p:nvPr/>
        </p:nvCxnSpPr>
        <p:spPr>
          <a:xfrm flipV="1">
            <a:off x="3358902" y="630436"/>
            <a:ext cx="1008112" cy="144016"/>
          </a:xfrm>
          <a:prstGeom prst="line">
            <a:avLst/>
          </a:prstGeom>
          <a:ln w="793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059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694606" y="2142604"/>
            <a:ext cx="10081666" cy="2880320"/>
          </a:xfrm>
        </p:spPr>
        <p:txBody>
          <a:bodyPr>
            <a:normAutofit fontScale="90000"/>
          </a:bodyPr>
          <a:lstStyle/>
          <a:p>
            <a:r>
              <a:rPr lang="cs-CZ" b="1" cap="small" dirty="0" smtClean="0"/>
              <a:t>Děkuji za pozornost </a:t>
            </a:r>
            <a:br>
              <a:rPr lang="cs-CZ" b="1" cap="small" dirty="0" smtClean="0"/>
            </a:br>
            <a:r>
              <a:rPr lang="cs-CZ" b="1" cap="small" dirty="0" smtClean="0"/>
              <a:t>a přeji mnoho zdaru </a:t>
            </a:r>
            <a:br>
              <a:rPr lang="cs-CZ" b="1" cap="small" dirty="0" smtClean="0"/>
            </a:br>
            <a:r>
              <a:rPr lang="cs-CZ" b="1" cap="small" dirty="0" smtClean="0"/>
              <a:t>při přípravě vašeho příštího </a:t>
            </a:r>
            <a:r>
              <a:rPr lang="cs-CZ" sz="6000" b="1" cap="small" dirty="0" smtClean="0"/>
              <a:t>manažerského shrnutí / letáku</a:t>
            </a:r>
            <a:endParaRPr lang="cs-CZ" b="1" cap="small" dirty="0"/>
          </a:p>
        </p:txBody>
      </p:sp>
    </p:spTree>
    <p:extLst>
      <p:ext uri="{BB962C8B-B14F-4D97-AF65-F5344CB8AC3E}">
        <p14:creationId xmlns:p14="http://schemas.microsoft.com/office/powerpoint/2010/main" val="181200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4E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478582" y="342404"/>
            <a:ext cx="10801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600" b="1" dirty="0" smtClean="0">
                <a:solidFill>
                  <a:schemeClr val="bg1"/>
                </a:solidFill>
                <a:latin typeface="+mj-lt"/>
              </a:rPr>
              <a:t>O čem to dnes bude?</a:t>
            </a:r>
          </a:p>
          <a:p>
            <a:r>
              <a:rPr lang="cs-CZ" sz="3600" b="1" cap="small" dirty="0" smtClean="0">
                <a:solidFill>
                  <a:srgbClr val="FFC000"/>
                </a:solidFill>
                <a:latin typeface="+mj-lt"/>
              </a:rPr>
              <a:t>Tři tipy pro písemnou prezentaci výstupů z evaluací </a:t>
            </a:r>
          </a:p>
        </p:txBody>
      </p:sp>
      <p:grpSp>
        <p:nvGrpSpPr>
          <p:cNvPr id="18" name="Skupina 17"/>
          <p:cNvGrpSpPr/>
          <p:nvPr/>
        </p:nvGrpSpPr>
        <p:grpSpPr>
          <a:xfrm>
            <a:off x="490723" y="2574652"/>
            <a:ext cx="3467479" cy="3417442"/>
            <a:chOff x="490723" y="2574652"/>
            <a:chExt cx="3467479" cy="3417442"/>
          </a:xfrm>
        </p:grpSpPr>
        <p:sp>
          <p:nvSpPr>
            <p:cNvPr id="10" name="TextovéPole 9"/>
            <p:cNvSpPr txBox="1"/>
            <p:nvPr/>
          </p:nvSpPr>
          <p:spPr>
            <a:xfrm>
              <a:off x="1503942" y="2760440"/>
              <a:ext cx="2454260" cy="3231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200"/>
                </a:spcAft>
              </a:pPr>
              <a:r>
                <a:rPr lang="cs-CZ" sz="3200" b="1" cap="small" dirty="0" smtClean="0">
                  <a:solidFill>
                    <a:schemeClr val="bg1"/>
                  </a:solidFill>
                </a:rPr>
                <a:t>KDO TO BUDE ČÍST?</a:t>
              </a:r>
            </a:p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chemeClr val="bg1"/>
                </a:solidFill>
              </a:endParaRPr>
            </a:p>
            <a:p>
              <a:pPr lvl="0">
                <a:spcAft>
                  <a:spcPts val="1200"/>
                </a:spcAft>
              </a:pPr>
              <a:r>
                <a:rPr lang="cs-CZ" dirty="0" smtClean="0">
                  <a:solidFill>
                    <a:schemeClr val="bg1"/>
                  </a:solidFill>
                </a:rPr>
                <a:t>Vystupte se svého expertního světa a </a:t>
              </a:r>
              <a:r>
                <a:rPr lang="cs-CZ" b="1" dirty="0" smtClean="0">
                  <a:solidFill>
                    <a:schemeClr val="bg1"/>
                  </a:solidFill>
                </a:rPr>
                <a:t>představte si své publikum. </a:t>
              </a:r>
              <a:endParaRPr lang="cs-CZ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TextovéPole 2"/>
            <p:cNvSpPr txBox="1"/>
            <p:nvPr/>
          </p:nvSpPr>
          <p:spPr>
            <a:xfrm>
              <a:off x="490723" y="2574652"/>
              <a:ext cx="100540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9600" b="1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1</a:t>
              </a:r>
              <a:endParaRPr lang="cs-CZ" sz="96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cxnSp>
          <p:nvCxnSpPr>
            <p:cNvPr id="8" name="Přímá spojnice 7"/>
            <p:cNvCxnSpPr/>
            <p:nvPr/>
          </p:nvCxnSpPr>
          <p:spPr>
            <a:xfrm>
              <a:off x="1342678" y="2862684"/>
              <a:ext cx="0" cy="936104"/>
            </a:xfrm>
            <a:prstGeom prst="line">
              <a:avLst/>
            </a:prstGeom>
            <a:ln w="508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Skupina 16"/>
          <p:cNvGrpSpPr/>
          <p:nvPr/>
        </p:nvGrpSpPr>
        <p:grpSpPr>
          <a:xfrm>
            <a:off x="4225707" y="2240943"/>
            <a:ext cx="3381667" cy="4493538"/>
            <a:chOff x="4225707" y="2240943"/>
            <a:chExt cx="3381667" cy="4493538"/>
          </a:xfrm>
        </p:grpSpPr>
        <p:sp>
          <p:nvSpPr>
            <p:cNvPr id="7" name="TextovéPole 6"/>
            <p:cNvSpPr txBox="1"/>
            <p:nvPr/>
          </p:nvSpPr>
          <p:spPr>
            <a:xfrm>
              <a:off x="5303118" y="2240943"/>
              <a:ext cx="2304256" cy="4493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rgbClr val="262626"/>
                </a:solidFill>
              </a:endParaRPr>
            </a:p>
            <a:p>
              <a:pPr lvl="0">
                <a:spcAft>
                  <a:spcPts val="1200"/>
                </a:spcAft>
              </a:pPr>
              <a:r>
                <a:rPr lang="cs-CZ" sz="3200" b="1" dirty="0" smtClean="0">
                  <a:solidFill>
                    <a:schemeClr val="bg1"/>
                  </a:solidFill>
                </a:rPr>
                <a:t>TEXTY A TITULKY</a:t>
              </a:r>
            </a:p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chemeClr val="bg1"/>
                </a:solidFill>
              </a:endParaRPr>
            </a:p>
            <a:p>
              <a:pPr lvl="0">
                <a:spcAft>
                  <a:spcPts val="1200"/>
                </a:spcAft>
              </a:pPr>
              <a:r>
                <a:rPr lang="cs-CZ" dirty="0" smtClean="0">
                  <a:solidFill>
                    <a:schemeClr val="bg1"/>
                  </a:solidFill>
                </a:rPr>
                <a:t>Úvodem </a:t>
              </a:r>
              <a:r>
                <a:rPr lang="cs-CZ" b="1" dirty="0" smtClean="0">
                  <a:solidFill>
                    <a:schemeClr val="bg1"/>
                  </a:solidFill>
                </a:rPr>
                <a:t>shrňte hlavní závěry a případná doporučení </a:t>
              </a:r>
              <a:r>
                <a:rPr lang="cs-CZ" dirty="0" smtClean="0">
                  <a:solidFill>
                    <a:schemeClr val="bg1"/>
                  </a:solidFill>
                </a:rPr>
                <a:t>– nejlépe již titulkem.</a:t>
              </a:r>
              <a:endParaRPr lang="cs-CZ" dirty="0">
                <a:solidFill>
                  <a:schemeClr val="bg1"/>
                </a:solidFill>
              </a:endParaRPr>
            </a:p>
          </p:txBody>
        </p:sp>
        <p:sp>
          <p:nvSpPr>
            <p:cNvPr id="9" name="TextovéPole 8"/>
            <p:cNvSpPr txBox="1"/>
            <p:nvPr/>
          </p:nvSpPr>
          <p:spPr>
            <a:xfrm>
              <a:off x="4225707" y="2548720"/>
              <a:ext cx="100540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96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2</a:t>
              </a:r>
            </a:p>
          </p:txBody>
        </p:sp>
        <p:pic>
          <p:nvPicPr>
            <p:cNvPr id="15" name="Obrázek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82338" y="2837295"/>
              <a:ext cx="48772" cy="963251"/>
            </a:xfrm>
            <a:prstGeom prst="rect">
              <a:avLst/>
            </a:prstGeom>
          </p:spPr>
        </p:pic>
      </p:grpSp>
      <p:grpSp>
        <p:nvGrpSpPr>
          <p:cNvPr id="19" name="Skupina 18"/>
          <p:cNvGrpSpPr/>
          <p:nvPr/>
        </p:nvGrpSpPr>
        <p:grpSpPr>
          <a:xfrm>
            <a:off x="7751390" y="2552285"/>
            <a:ext cx="4104456" cy="3855307"/>
            <a:chOff x="7751390" y="2552285"/>
            <a:chExt cx="4104456" cy="3855307"/>
          </a:xfrm>
        </p:grpSpPr>
        <p:sp>
          <p:nvSpPr>
            <p:cNvPr id="6" name="TextovéPole 5"/>
            <p:cNvSpPr txBox="1"/>
            <p:nvPr/>
          </p:nvSpPr>
          <p:spPr>
            <a:xfrm>
              <a:off x="8831510" y="2714273"/>
              <a:ext cx="3024336" cy="3693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200"/>
                </a:spcAft>
              </a:pPr>
              <a:r>
                <a:rPr lang="cs-CZ" sz="3600" b="1" dirty="0" smtClean="0">
                  <a:solidFill>
                    <a:schemeClr val="bg1"/>
                  </a:solidFill>
                </a:rPr>
                <a:t>VIZUALIZACE </a:t>
              </a:r>
            </a:p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chemeClr val="bg1"/>
                </a:solidFill>
              </a:endParaRPr>
            </a:p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chemeClr val="bg1"/>
                </a:solidFill>
              </a:endParaRPr>
            </a:p>
            <a:p>
              <a:pPr lvl="0">
                <a:spcAft>
                  <a:spcPts val="1200"/>
                </a:spcAft>
              </a:pPr>
              <a:r>
                <a:rPr lang="cs-CZ" b="1" dirty="0" smtClean="0">
                  <a:solidFill>
                    <a:schemeClr val="bg1"/>
                  </a:solidFill>
                </a:rPr>
                <a:t>Graf</a:t>
              </a:r>
              <a:r>
                <a:rPr lang="cs-CZ" dirty="0" smtClean="0">
                  <a:solidFill>
                    <a:schemeClr val="bg1"/>
                  </a:solidFill>
                </a:rPr>
                <a:t> (s interpretujícím popisem), </a:t>
              </a:r>
              <a:r>
                <a:rPr lang="cs-CZ" b="1" dirty="0" smtClean="0">
                  <a:solidFill>
                    <a:schemeClr val="bg1"/>
                  </a:solidFill>
                </a:rPr>
                <a:t>schéma</a:t>
              </a:r>
              <a:r>
                <a:rPr lang="cs-CZ" dirty="0" smtClean="0">
                  <a:solidFill>
                    <a:schemeClr val="bg1"/>
                  </a:solidFill>
                </a:rPr>
                <a:t>, </a:t>
              </a:r>
              <a:r>
                <a:rPr lang="cs-CZ" b="1" dirty="0" smtClean="0">
                  <a:solidFill>
                    <a:schemeClr val="bg1"/>
                  </a:solidFill>
                </a:rPr>
                <a:t>číslo</a:t>
              </a:r>
              <a:r>
                <a:rPr lang="cs-CZ" dirty="0" smtClean="0">
                  <a:solidFill>
                    <a:schemeClr val="bg1"/>
                  </a:solidFill>
                </a:rPr>
                <a:t>, </a:t>
              </a:r>
              <a:r>
                <a:rPr lang="cs-CZ" b="1" dirty="0" smtClean="0">
                  <a:solidFill>
                    <a:schemeClr val="bg1"/>
                  </a:solidFill>
                </a:rPr>
                <a:t>ikona</a:t>
              </a:r>
              <a:r>
                <a:rPr lang="cs-CZ" dirty="0" smtClean="0">
                  <a:solidFill>
                    <a:schemeClr val="bg1"/>
                  </a:solidFill>
                </a:rPr>
                <a:t> i </a:t>
              </a:r>
              <a:r>
                <a:rPr lang="cs-CZ" b="1" dirty="0" smtClean="0">
                  <a:solidFill>
                    <a:schemeClr val="bg1"/>
                  </a:solidFill>
                </a:rPr>
                <a:t>bílé místo </a:t>
              </a:r>
              <a:r>
                <a:rPr lang="cs-CZ" dirty="0" smtClean="0">
                  <a:solidFill>
                    <a:schemeClr val="bg1"/>
                  </a:solidFill>
                </a:rPr>
                <a:t>usnadňuje čtivost materiálu.</a:t>
              </a:r>
              <a:endParaRPr lang="cs-CZ" dirty="0">
                <a:solidFill>
                  <a:schemeClr val="bg1"/>
                </a:solidFill>
              </a:endParaRPr>
            </a:p>
          </p:txBody>
        </p:sp>
        <p:sp>
          <p:nvSpPr>
            <p:cNvPr id="12" name="TextovéPole 11"/>
            <p:cNvSpPr txBox="1"/>
            <p:nvPr/>
          </p:nvSpPr>
          <p:spPr>
            <a:xfrm>
              <a:off x="7751390" y="2552285"/>
              <a:ext cx="100540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96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3</a:t>
              </a:r>
            </a:p>
          </p:txBody>
        </p:sp>
        <p:pic>
          <p:nvPicPr>
            <p:cNvPr id="16" name="Obrázek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10730" y="2842219"/>
              <a:ext cx="48772" cy="9632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686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4E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550590" y="2790676"/>
            <a:ext cx="113456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cs-CZ" sz="4000" dirty="0" smtClean="0">
                <a:solidFill>
                  <a:schemeClr val="bg1"/>
                </a:solidFill>
              </a:rPr>
              <a:t>Komplexní </a:t>
            </a:r>
            <a:r>
              <a:rPr lang="cs-CZ" sz="4000" dirty="0">
                <a:solidFill>
                  <a:schemeClr val="bg1"/>
                </a:solidFill>
              </a:rPr>
              <a:t>informace </a:t>
            </a:r>
            <a:r>
              <a:rPr lang="cs-CZ" sz="4000" b="1" dirty="0">
                <a:solidFill>
                  <a:srgbClr val="FFC000"/>
                </a:solidFill>
              </a:rPr>
              <a:t>nemusí</a:t>
            </a:r>
            <a:r>
              <a:rPr lang="cs-CZ" sz="4000" dirty="0">
                <a:solidFill>
                  <a:schemeClr val="bg1"/>
                </a:solidFill>
              </a:rPr>
              <a:t> působit komplikovaně.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7247334" y="6607100"/>
            <a:ext cx="49413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smtClean="0">
                <a:solidFill>
                  <a:schemeClr val="bg1"/>
                </a:solidFill>
              </a:rPr>
              <a:t>Tomáš </a:t>
            </a:r>
            <a:r>
              <a:rPr lang="cs-CZ" sz="1400" i="1" dirty="0" err="1">
                <a:solidFill>
                  <a:schemeClr val="bg1"/>
                </a:solidFill>
              </a:rPr>
              <a:t>Z</a:t>
            </a:r>
            <a:r>
              <a:rPr lang="cs-CZ" sz="1400" i="1" dirty="0" err="1" smtClean="0">
                <a:solidFill>
                  <a:schemeClr val="bg1"/>
                </a:solidFill>
              </a:rPr>
              <a:t>ykán</a:t>
            </a:r>
            <a:r>
              <a:rPr lang="cs-CZ" sz="1400" i="1" dirty="0" smtClean="0">
                <a:solidFill>
                  <a:schemeClr val="bg1"/>
                </a:solidFill>
              </a:rPr>
              <a:t>: školení Prezentačního designu, www.tomaszykan.cz</a:t>
            </a:r>
            <a:endParaRPr lang="cs-CZ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10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4E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kupina 6"/>
          <p:cNvGrpSpPr/>
          <p:nvPr/>
        </p:nvGrpSpPr>
        <p:grpSpPr>
          <a:xfrm>
            <a:off x="478582" y="270396"/>
            <a:ext cx="9881042" cy="1877437"/>
            <a:chOff x="478582" y="270396"/>
            <a:chExt cx="9881042" cy="1877437"/>
          </a:xfrm>
        </p:grpSpPr>
        <p:sp>
          <p:nvSpPr>
            <p:cNvPr id="3" name="TextovéPole 2"/>
            <p:cNvSpPr txBox="1"/>
            <p:nvPr/>
          </p:nvSpPr>
          <p:spPr>
            <a:xfrm>
              <a:off x="478582" y="270396"/>
              <a:ext cx="100540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9600" b="1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1</a:t>
              </a:r>
              <a:endParaRPr lang="cs-CZ" sz="96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" name="TextovéPole 3"/>
            <p:cNvSpPr txBox="1"/>
            <p:nvPr/>
          </p:nvSpPr>
          <p:spPr>
            <a:xfrm>
              <a:off x="1846734" y="270396"/>
              <a:ext cx="8512890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rgbClr val="262626"/>
                </a:solidFill>
              </a:endParaRPr>
            </a:p>
            <a:p>
              <a:pPr lvl="0">
                <a:spcAft>
                  <a:spcPts val="1200"/>
                </a:spcAft>
              </a:pPr>
              <a:r>
                <a:rPr lang="cs-CZ" sz="4800" b="1" dirty="0" smtClean="0">
                  <a:solidFill>
                    <a:schemeClr val="bg1"/>
                  </a:solidFill>
                </a:rPr>
                <a:t>KDO TO BUDE ČÍST?</a:t>
              </a:r>
            </a:p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chemeClr val="bg1"/>
                </a:solidFill>
              </a:endParaRPr>
            </a:p>
          </p:txBody>
        </p:sp>
        <p:cxnSp>
          <p:nvCxnSpPr>
            <p:cNvPr id="6" name="Přímá spojnice 5"/>
            <p:cNvCxnSpPr/>
            <p:nvPr/>
          </p:nvCxnSpPr>
          <p:spPr>
            <a:xfrm>
              <a:off x="1483985" y="558428"/>
              <a:ext cx="0" cy="936104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9452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834" y="4875068"/>
            <a:ext cx="1429677" cy="1636733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071" y="2430636"/>
            <a:ext cx="2232248" cy="2232248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0830" y="506933"/>
            <a:ext cx="1409179" cy="1409179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5366" y="494267"/>
            <a:ext cx="1421845" cy="1421845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156" y="2381648"/>
            <a:ext cx="2242295" cy="2242295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7922" y="4875069"/>
            <a:ext cx="1588016" cy="1588016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35566" y="2289740"/>
            <a:ext cx="2304256" cy="2304256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04511" y="4734509"/>
            <a:ext cx="2281808" cy="2232631"/>
          </a:xfrm>
          <a:prstGeom prst="rect">
            <a:avLst/>
          </a:prstGeom>
        </p:spPr>
      </p:pic>
      <p:pic>
        <p:nvPicPr>
          <p:cNvPr id="3074" name="Picture 2" descr="https://mmr.cz/getmedia/f5a1581b-a164-4cc5-9b19-48431cf7d0a1/DSC00516.jpg.aspx?width=400&amp;height=599&amp;ext=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507" y="64419"/>
            <a:ext cx="1532026" cy="229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Obrázek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60427" y="2436288"/>
            <a:ext cx="1996784" cy="2133017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46714" y="2560539"/>
            <a:ext cx="1959288" cy="199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49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478582" y="342404"/>
            <a:ext cx="114492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600" b="1" dirty="0" smtClean="0">
                <a:solidFill>
                  <a:srgbClr val="034EA2"/>
                </a:solidFill>
                <a:latin typeface="+mj-lt"/>
              </a:rPr>
              <a:t>Víte, pro koho píšete? </a:t>
            </a:r>
          </a:p>
          <a:p>
            <a:r>
              <a:rPr lang="cs-CZ" b="1" cap="small" dirty="0" smtClean="0">
                <a:latin typeface="+mj-lt"/>
              </a:rPr>
              <a:t>Poznejte publikum a upravte tomu styl sdělení</a:t>
            </a:r>
          </a:p>
          <a:p>
            <a:endParaRPr lang="cs-CZ" sz="3600" b="1" cap="small" dirty="0" smtClean="0">
              <a:latin typeface="+mj-lt"/>
            </a:endParaRPr>
          </a:p>
          <a:p>
            <a:endParaRPr lang="cs-CZ" dirty="0" smtClean="0"/>
          </a:p>
        </p:txBody>
      </p:sp>
      <p:sp>
        <p:nvSpPr>
          <p:cNvPr id="10" name="TextovéPole 9"/>
          <p:cNvSpPr txBox="1"/>
          <p:nvPr/>
        </p:nvSpPr>
        <p:spPr>
          <a:xfrm>
            <a:off x="324511" y="2212882"/>
            <a:ext cx="11855847" cy="523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cs-CZ" sz="3600" b="1" cap="small" dirty="0" smtClean="0">
                <a:solidFill>
                  <a:srgbClr val="262626"/>
                </a:solidFill>
              </a:rPr>
              <a:t>Vztahujte míra detailu, potřebu kontextu a komunikační styl     k vašemu cílovému publiku</a:t>
            </a:r>
          </a:p>
          <a:p>
            <a:pPr lvl="0">
              <a:spcAft>
                <a:spcPts val="1200"/>
              </a:spcAft>
            </a:pPr>
            <a:endParaRPr lang="cs-CZ" sz="1050" dirty="0" smtClean="0">
              <a:solidFill>
                <a:srgbClr val="262626"/>
              </a:solidFill>
            </a:endParaRP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Věnuje vašemu </a:t>
            </a:r>
            <a:r>
              <a:rPr lang="cs-CZ" i="1" dirty="0" smtClean="0">
                <a:solidFill>
                  <a:srgbClr val="262626"/>
                </a:solidFill>
              </a:rPr>
              <a:t>Manažerskému shrnutí </a:t>
            </a:r>
            <a:r>
              <a:rPr lang="cs-CZ" dirty="0">
                <a:solidFill>
                  <a:srgbClr val="262626"/>
                </a:solidFill>
              </a:rPr>
              <a:t>stejné množství času </a:t>
            </a:r>
            <a:r>
              <a:rPr lang="cs-CZ" dirty="0" smtClean="0">
                <a:solidFill>
                  <a:srgbClr val="262626"/>
                </a:solidFill>
              </a:rPr>
              <a:t>student Ph.D., kolega </a:t>
            </a:r>
            <a:r>
              <a:rPr lang="cs-CZ" dirty="0" err="1" smtClean="0">
                <a:solidFill>
                  <a:srgbClr val="262626"/>
                </a:solidFill>
              </a:rPr>
              <a:t>elavaluátor</a:t>
            </a:r>
            <a:r>
              <a:rPr lang="cs-CZ" dirty="0" smtClean="0">
                <a:solidFill>
                  <a:srgbClr val="262626"/>
                </a:solidFill>
              </a:rPr>
              <a:t>, náměstek nebo ministryně? / Nelpěte na svém očekávání </a:t>
            </a:r>
            <a:r>
              <a:rPr lang="cs-CZ" i="1" dirty="0" smtClean="0">
                <a:solidFill>
                  <a:srgbClr val="262626"/>
                </a:solidFill>
              </a:rPr>
              <a:t>Přeci by měli…</a:t>
            </a: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Kdo je klíčové publikum vaší studie? / Kdo má s výstupem pracovat nejvíce?</a:t>
            </a: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Je spíše Analytik (</a:t>
            </a:r>
            <a:r>
              <a:rPr lang="cs-CZ" i="1" dirty="0" smtClean="0">
                <a:solidFill>
                  <a:srgbClr val="262626"/>
                </a:solidFill>
              </a:rPr>
              <a:t>Jak jste k tomu došel?) </a:t>
            </a:r>
            <a:r>
              <a:rPr lang="cs-CZ" dirty="0" smtClean="0">
                <a:solidFill>
                  <a:srgbClr val="262626"/>
                </a:solidFill>
              </a:rPr>
              <a:t>/ Pragmatik (</a:t>
            </a:r>
            <a:r>
              <a:rPr lang="cs-CZ" i="1" dirty="0" smtClean="0">
                <a:solidFill>
                  <a:srgbClr val="262626"/>
                </a:solidFill>
              </a:rPr>
              <a:t>Proč mi to říkáte?) </a:t>
            </a:r>
            <a:r>
              <a:rPr lang="cs-CZ" dirty="0" smtClean="0">
                <a:solidFill>
                  <a:srgbClr val="262626"/>
                </a:solidFill>
              </a:rPr>
              <a:t>/ Expresivní / Přátelský? </a:t>
            </a:r>
          </a:p>
          <a:p>
            <a:pPr lvl="0">
              <a:spcAft>
                <a:spcPts val="1200"/>
              </a:spcAft>
            </a:pPr>
            <a:r>
              <a:rPr lang="cs-CZ" dirty="0" smtClean="0">
                <a:solidFill>
                  <a:srgbClr val="262626"/>
                </a:solidFill>
              </a:rPr>
              <a:t>Hledejte důležité a škrtejte… a znovu škrtejte (pro omáčku je místa dost uvnitř zprávy, v poznámkovém aparátu, v příloze, v archivu PC i v Knihovně evaluací)</a:t>
            </a:r>
          </a:p>
          <a:p>
            <a:pPr lvl="0">
              <a:spcAft>
                <a:spcPts val="1200"/>
              </a:spcAft>
            </a:pPr>
            <a:endParaRPr lang="cs-CZ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89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4E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478582" y="270396"/>
            <a:ext cx="9881042" cy="1877437"/>
            <a:chOff x="478582" y="270396"/>
            <a:chExt cx="9881042" cy="1877437"/>
          </a:xfrm>
        </p:grpSpPr>
        <p:sp>
          <p:nvSpPr>
            <p:cNvPr id="3" name="TextovéPole 2"/>
            <p:cNvSpPr txBox="1"/>
            <p:nvPr/>
          </p:nvSpPr>
          <p:spPr>
            <a:xfrm>
              <a:off x="478582" y="270396"/>
              <a:ext cx="100540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96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2</a:t>
              </a:r>
            </a:p>
          </p:txBody>
        </p:sp>
        <p:sp>
          <p:nvSpPr>
            <p:cNvPr id="4" name="TextovéPole 3"/>
            <p:cNvSpPr txBox="1"/>
            <p:nvPr/>
          </p:nvSpPr>
          <p:spPr>
            <a:xfrm>
              <a:off x="1846734" y="270396"/>
              <a:ext cx="8512890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rgbClr val="262626"/>
                </a:solidFill>
              </a:endParaRPr>
            </a:p>
            <a:p>
              <a:pPr lvl="0">
                <a:spcAft>
                  <a:spcPts val="1200"/>
                </a:spcAft>
              </a:pPr>
              <a:r>
                <a:rPr lang="cs-CZ" sz="4800" b="1" dirty="0" smtClean="0">
                  <a:solidFill>
                    <a:schemeClr val="bg1"/>
                  </a:solidFill>
                </a:rPr>
                <a:t>TEXTY A TITULKY</a:t>
              </a:r>
            </a:p>
            <a:p>
              <a:pPr lvl="0">
                <a:spcAft>
                  <a:spcPts val="1200"/>
                </a:spcAft>
              </a:pPr>
              <a:endParaRPr lang="cs-CZ" dirty="0" smtClean="0">
                <a:solidFill>
                  <a:schemeClr val="bg1"/>
                </a:solidFill>
              </a:endParaRPr>
            </a:p>
          </p:txBody>
        </p:sp>
        <p:cxnSp>
          <p:nvCxnSpPr>
            <p:cNvPr id="6" name="Přímá spojnice 5"/>
            <p:cNvCxnSpPr/>
            <p:nvPr/>
          </p:nvCxnSpPr>
          <p:spPr>
            <a:xfrm>
              <a:off x="1483985" y="558428"/>
              <a:ext cx="0" cy="936104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630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eople on road during nightti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67" y="0"/>
            <a:ext cx="12225680" cy="701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4151468" y="198388"/>
            <a:ext cx="8194103" cy="830997"/>
          </a:xfrm>
          <a:prstGeom prst="rect">
            <a:avLst/>
          </a:prstGeom>
          <a:solidFill>
            <a:schemeClr val="bg1">
              <a:lumMod val="65000"/>
              <a:alpha val="77000"/>
            </a:schemeClr>
          </a:solidFill>
        </p:spPr>
        <p:txBody>
          <a:bodyPr wrap="none" rtlCol="0">
            <a:spAutoFit/>
          </a:bodyPr>
          <a:lstStyle/>
          <a:p>
            <a:r>
              <a:rPr lang="cs-CZ" b="1" cap="small" dirty="0" smtClean="0">
                <a:solidFill>
                  <a:schemeClr val="bg1"/>
                </a:solidFill>
              </a:rPr>
              <a:t>Množství podnětů strmě narůstá. </a:t>
            </a:r>
          </a:p>
          <a:p>
            <a:r>
              <a:rPr lang="cs-CZ" b="1" cap="small" dirty="0" smtClean="0">
                <a:solidFill>
                  <a:schemeClr val="bg1"/>
                </a:solidFill>
              </a:rPr>
              <a:t>Roste i náročnost a spotřeba energie pro udržení POZORNOSTI</a:t>
            </a:r>
            <a:r>
              <a:rPr lang="cs-CZ" b="1" dirty="0" smtClean="0">
                <a:solidFill>
                  <a:schemeClr val="bg1"/>
                </a:solidFill>
              </a:rPr>
              <a:t>.</a:t>
            </a:r>
            <a:endParaRPr lang="cs-CZ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51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MMR_NOK_CZ_sir</Template>
  <TotalTime>1797</TotalTime>
  <Words>746</Words>
  <Application>Microsoft Office PowerPoint</Application>
  <PresentationFormat>Vlastní</PresentationFormat>
  <Paragraphs>109</Paragraphs>
  <Slides>23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8" baseType="lpstr">
      <vt:lpstr>Arial</vt:lpstr>
      <vt:lpstr>Arial Black</vt:lpstr>
      <vt:lpstr>Calibri</vt:lpstr>
      <vt:lpstr>Wingdings</vt:lpstr>
      <vt:lpstr>Šablona final</vt:lpstr>
      <vt:lpstr>NEROZUMÍ VÁM? Tři tipy pro úspěšnější komunikaci  výstupů z evaluací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Děkuji za pozornost  a přeji mnoho zdaru  při přípravě vašeho příštího manažerského shrnutí / letáku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Výjezdní zasedání OPEU 24. 1. – 26.1. 2018 Kutná Hora</dc:title>
  <dc:creator>Vlášková Aneta</dc:creator>
  <cp:lastModifiedBy>Kobza Radek</cp:lastModifiedBy>
  <cp:revision>84</cp:revision>
  <cp:lastPrinted>2019-10-23T18:55:05Z</cp:lastPrinted>
  <dcterms:created xsi:type="dcterms:W3CDTF">2018-01-19T09:00:15Z</dcterms:created>
  <dcterms:modified xsi:type="dcterms:W3CDTF">2019-10-23T18:59:31Z</dcterms:modified>
</cp:coreProperties>
</file>